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68" r:id="rId7"/>
    <p:sldId id="269" r:id="rId8"/>
    <p:sldId id="270" r:id="rId9"/>
    <p:sldId id="275" r:id="rId10"/>
    <p:sldId id="271" r:id="rId11"/>
    <p:sldId id="274" r:id="rId12"/>
    <p:sldId id="272" r:id="rId13"/>
    <p:sldId id="276" r:id="rId14"/>
    <p:sldId id="273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66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596C"/>
    <a:srgbClr val="013F3E"/>
    <a:srgbClr val="1794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erner, Jason" userId="737bb6fb-3fb5-4317-82e4-5f9eece67396" providerId="ADAL" clId="{43EDA70B-0910-4DA5-9204-6B775F4DF883}"/>
    <pc:docChg chg="undo custSel modSld">
      <pc:chgData name="Koerner, Jason" userId="737bb6fb-3fb5-4317-82e4-5f9eece67396" providerId="ADAL" clId="{43EDA70B-0910-4DA5-9204-6B775F4DF883}" dt="2025-02-11T19:19:42.960" v="1055" actId="1076"/>
      <pc:docMkLst>
        <pc:docMk/>
      </pc:docMkLst>
      <pc:sldChg chg="addSp modSp">
        <pc:chgData name="Koerner, Jason" userId="737bb6fb-3fb5-4317-82e4-5f9eece67396" providerId="ADAL" clId="{43EDA70B-0910-4DA5-9204-6B775F4DF883}" dt="2025-02-11T19:19:42.960" v="1055" actId="1076"/>
        <pc:sldMkLst>
          <pc:docMk/>
          <pc:sldMk cId="1062661463" sldId="266"/>
        </pc:sldMkLst>
        <pc:spChg chg="add mod">
          <ac:chgData name="Koerner, Jason" userId="737bb6fb-3fb5-4317-82e4-5f9eece67396" providerId="ADAL" clId="{43EDA70B-0910-4DA5-9204-6B775F4DF883}" dt="2025-02-11T19:19:42.960" v="1055" actId="1076"/>
          <ac:spMkLst>
            <pc:docMk/>
            <pc:sldMk cId="1062661463" sldId="266"/>
            <ac:spMk id="3" creationId="{5447942F-D117-43B5-B82F-5D54C3D08437}"/>
          </ac:spMkLst>
        </pc:spChg>
        <pc:picChg chg="mod">
          <ac:chgData name="Koerner, Jason" userId="737bb6fb-3fb5-4317-82e4-5f9eece67396" providerId="ADAL" clId="{43EDA70B-0910-4DA5-9204-6B775F4DF883}" dt="2025-02-11T19:19:33.575" v="1053" actId="1076"/>
          <ac:picMkLst>
            <pc:docMk/>
            <pc:sldMk cId="1062661463" sldId="266"/>
            <ac:picMk id="6" creationId="{673467ED-F59F-4BE4-9186-4AD7FFABAA21}"/>
          </ac:picMkLst>
        </pc:picChg>
      </pc:sldChg>
      <pc:sldChg chg="modSp">
        <pc:chgData name="Koerner, Jason" userId="737bb6fb-3fb5-4317-82e4-5f9eece67396" providerId="ADAL" clId="{43EDA70B-0910-4DA5-9204-6B775F4DF883}" dt="2025-01-27T18:48:47.221" v="66" actId="20577"/>
        <pc:sldMkLst>
          <pc:docMk/>
          <pc:sldMk cId="3342292807" sldId="269"/>
        </pc:sldMkLst>
        <pc:spChg chg="mod">
          <ac:chgData name="Koerner, Jason" userId="737bb6fb-3fb5-4317-82e4-5f9eece67396" providerId="ADAL" clId="{43EDA70B-0910-4DA5-9204-6B775F4DF883}" dt="2025-01-27T18:48:47.221" v="66" actId="20577"/>
          <ac:spMkLst>
            <pc:docMk/>
            <pc:sldMk cId="3342292807" sldId="269"/>
            <ac:spMk id="3" creationId="{97324365-0B94-4411-AE03-A91314B8872D}"/>
          </ac:spMkLst>
        </pc:spChg>
      </pc:sldChg>
      <pc:sldChg chg="modSp">
        <pc:chgData name="Koerner, Jason" userId="737bb6fb-3fb5-4317-82e4-5f9eece67396" providerId="ADAL" clId="{43EDA70B-0910-4DA5-9204-6B775F4DF883}" dt="2025-02-11T19:03:57.142" v="232" actId="255"/>
        <pc:sldMkLst>
          <pc:docMk/>
          <pc:sldMk cId="1736409492" sldId="270"/>
        </pc:sldMkLst>
        <pc:graphicFrameChg chg="mod modGraphic">
          <ac:chgData name="Koerner, Jason" userId="737bb6fb-3fb5-4317-82e4-5f9eece67396" providerId="ADAL" clId="{43EDA70B-0910-4DA5-9204-6B775F4DF883}" dt="2025-02-11T19:03:57.142" v="232" actId="255"/>
          <ac:graphicFrameMkLst>
            <pc:docMk/>
            <pc:sldMk cId="1736409492" sldId="270"/>
            <ac:graphicFrameMk id="5" creationId="{44CC37CD-7114-4CF5-989A-477E56F29DC2}"/>
          </ac:graphicFrameMkLst>
        </pc:graphicFrameChg>
      </pc:sldChg>
      <pc:sldChg chg="modSp">
        <pc:chgData name="Koerner, Jason" userId="737bb6fb-3fb5-4317-82e4-5f9eece67396" providerId="ADAL" clId="{43EDA70B-0910-4DA5-9204-6B775F4DF883}" dt="2025-02-11T19:10:02.128" v="398" actId="20577"/>
        <pc:sldMkLst>
          <pc:docMk/>
          <pc:sldMk cId="3242884595" sldId="271"/>
        </pc:sldMkLst>
        <pc:graphicFrameChg chg="mod modGraphic">
          <ac:chgData name="Koerner, Jason" userId="737bb6fb-3fb5-4317-82e4-5f9eece67396" providerId="ADAL" clId="{43EDA70B-0910-4DA5-9204-6B775F4DF883}" dt="2025-02-11T19:10:02.128" v="398" actId="20577"/>
          <ac:graphicFrameMkLst>
            <pc:docMk/>
            <pc:sldMk cId="3242884595" sldId="271"/>
            <ac:graphicFrameMk id="3" creationId="{B825157D-7671-46D0-8328-FC1ABD686B08}"/>
          </ac:graphicFrameMkLst>
        </pc:graphicFrameChg>
      </pc:sldChg>
      <pc:sldChg chg="addSp delSp modSp">
        <pc:chgData name="Koerner, Jason" userId="737bb6fb-3fb5-4317-82e4-5f9eece67396" providerId="ADAL" clId="{43EDA70B-0910-4DA5-9204-6B775F4DF883}" dt="2025-02-11T19:12:18.962" v="555" actId="20577"/>
        <pc:sldMkLst>
          <pc:docMk/>
          <pc:sldMk cId="2546044755" sldId="272"/>
        </pc:sldMkLst>
        <pc:graphicFrameChg chg="add del">
          <ac:chgData name="Koerner, Jason" userId="737bb6fb-3fb5-4317-82e4-5f9eece67396" providerId="ADAL" clId="{43EDA70B-0910-4DA5-9204-6B775F4DF883}" dt="2025-02-11T19:10:43.826" v="403" actId="478"/>
          <ac:graphicFrameMkLst>
            <pc:docMk/>
            <pc:sldMk cId="2546044755" sldId="272"/>
            <ac:graphicFrameMk id="5" creationId="{C8866496-EC3A-48CC-9D51-74221C5B8226}"/>
          </ac:graphicFrameMkLst>
        </pc:graphicFrameChg>
        <pc:graphicFrameChg chg="add del">
          <ac:chgData name="Koerner, Jason" userId="737bb6fb-3fb5-4317-82e4-5f9eece67396" providerId="ADAL" clId="{43EDA70B-0910-4DA5-9204-6B775F4DF883}" dt="2025-02-11T19:10:34.980" v="401"/>
          <ac:graphicFrameMkLst>
            <pc:docMk/>
            <pc:sldMk cId="2546044755" sldId="272"/>
            <ac:graphicFrameMk id="6" creationId="{1851D9D6-D12E-4243-AC37-BDDCA18C1B29}"/>
          </ac:graphicFrameMkLst>
        </pc:graphicFrameChg>
        <pc:graphicFrameChg chg="add mod modGraphic">
          <ac:chgData name="Koerner, Jason" userId="737bb6fb-3fb5-4317-82e4-5f9eece67396" providerId="ADAL" clId="{43EDA70B-0910-4DA5-9204-6B775F4DF883}" dt="2025-02-11T19:12:18.962" v="555" actId="20577"/>
          <ac:graphicFrameMkLst>
            <pc:docMk/>
            <pc:sldMk cId="2546044755" sldId="272"/>
            <ac:graphicFrameMk id="7" creationId="{A0A67F38-F091-43E1-BD0E-431197C6C3BF}"/>
          </ac:graphicFrameMkLst>
        </pc:graphicFrameChg>
      </pc:sldChg>
      <pc:sldChg chg="addSp delSp modSp">
        <pc:chgData name="Koerner, Jason" userId="737bb6fb-3fb5-4317-82e4-5f9eece67396" providerId="ADAL" clId="{43EDA70B-0910-4DA5-9204-6B775F4DF883}" dt="2025-02-11T19:14:05.180" v="709" actId="20577"/>
        <pc:sldMkLst>
          <pc:docMk/>
          <pc:sldMk cId="1267982319" sldId="273"/>
        </pc:sldMkLst>
        <pc:spChg chg="add del">
          <ac:chgData name="Koerner, Jason" userId="737bb6fb-3fb5-4317-82e4-5f9eece67396" providerId="ADAL" clId="{43EDA70B-0910-4DA5-9204-6B775F4DF883}" dt="2025-02-11T19:12:39.883" v="558" actId="478"/>
          <ac:spMkLst>
            <pc:docMk/>
            <pc:sldMk cId="1267982319" sldId="273"/>
            <ac:spMk id="3" creationId="{2BF10C40-5A5F-4246-8BB6-C0B926265FA4}"/>
          </ac:spMkLst>
        </pc:spChg>
        <pc:graphicFrameChg chg="del">
          <ac:chgData name="Koerner, Jason" userId="737bb6fb-3fb5-4317-82e4-5f9eece67396" providerId="ADAL" clId="{43EDA70B-0910-4DA5-9204-6B775F4DF883}" dt="2025-02-11T19:12:35.787" v="556" actId="478"/>
          <ac:graphicFrameMkLst>
            <pc:docMk/>
            <pc:sldMk cId="1267982319" sldId="273"/>
            <ac:graphicFrameMk id="6" creationId="{9D64BB93-627A-40A3-BDFD-5AEEA9AA1DFE}"/>
          </ac:graphicFrameMkLst>
        </pc:graphicFrameChg>
        <pc:graphicFrameChg chg="add mod modGraphic">
          <ac:chgData name="Koerner, Jason" userId="737bb6fb-3fb5-4317-82e4-5f9eece67396" providerId="ADAL" clId="{43EDA70B-0910-4DA5-9204-6B775F4DF883}" dt="2025-02-11T19:14:05.180" v="709" actId="20577"/>
          <ac:graphicFrameMkLst>
            <pc:docMk/>
            <pc:sldMk cId="1267982319" sldId="273"/>
            <ac:graphicFrameMk id="7" creationId="{ED389658-BD6E-4725-ACA7-7A35C57A5660}"/>
          </ac:graphicFrameMkLst>
        </pc:graphicFrameChg>
      </pc:sldChg>
      <pc:sldChg chg="modSp">
        <pc:chgData name="Koerner, Jason" userId="737bb6fb-3fb5-4317-82e4-5f9eece67396" providerId="ADAL" clId="{43EDA70B-0910-4DA5-9204-6B775F4DF883}" dt="2025-02-11T19:14:54.652" v="721" actId="20577"/>
        <pc:sldMkLst>
          <pc:docMk/>
          <pc:sldMk cId="1369696999" sldId="280"/>
        </pc:sldMkLst>
        <pc:graphicFrameChg chg="mod modGraphic">
          <ac:chgData name="Koerner, Jason" userId="737bb6fb-3fb5-4317-82e4-5f9eece67396" providerId="ADAL" clId="{43EDA70B-0910-4DA5-9204-6B775F4DF883}" dt="2025-02-11T19:14:54.652" v="721" actId="20577"/>
          <ac:graphicFrameMkLst>
            <pc:docMk/>
            <pc:sldMk cId="1369696999" sldId="280"/>
            <ac:graphicFrameMk id="5" creationId="{AE0BA952-D9DF-46A2-8CEB-13236FE12391}"/>
          </ac:graphicFrameMkLst>
        </pc:graphicFrameChg>
      </pc:sldChg>
      <pc:sldChg chg="modSp">
        <pc:chgData name="Koerner, Jason" userId="737bb6fb-3fb5-4317-82e4-5f9eece67396" providerId="ADAL" clId="{43EDA70B-0910-4DA5-9204-6B775F4DF883}" dt="2025-01-27T18:51:31.886" v="127" actId="20577"/>
        <pc:sldMkLst>
          <pc:docMk/>
          <pc:sldMk cId="162710123" sldId="281"/>
        </pc:sldMkLst>
        <pc:spChg chg="mod">
          <ac:chgData name="Koerner, Jason" userId="737bb6fb-3fb5-4317-82e4-5f9eece67396" providerId="ADAL" clId="{43EDA70B-0910-4DA5-9204-6B775F4DF883}" dt="2025-01-27T18:51:31.886" v="127" actId="20577"/>
          <ac:spMkLst>
            <pc:docMk/>
            <pc:sldMk cId="162710123" sldId="281"/>
            <ac:spMk id="3" creationId="{97324365-0B94-4411-AE03-A91314B8872D}"/>
          </ac:spMkLst>
        </pc:spChg>
      </pc:sldChg>
      <pc:sldChg chg="modSp">
        <pc:chgData name="Koerner, Jason" userId="737bb6fb-3fb5-4317-82e4-5f9eece67396" providerId="ADAL" clId="{43EDA70B-0910-4DA5-9204-6B775F4DF883}" dt="2025-02-11T19:17:24.752" v="786" actId="20577"/>
        <pc:sldMkLst>
          <pc:docMk/>
          <pc:sldMk cId="4250152553" sldId="282"/>
        </pc:sldMkLst>
        <pc:spChg chg="mod">
          <ac:chgData name="Koerner, Jason" userId="737bb6fb-3fb5-4317-82e4-5f9eece67396" providerId="ADAL" clId="{43EDA70B-0910-4DA5-9204-6B775F4DF883}" dt="2025-02-11T19:17:24.752" v="786" actId="20577"/>
          <ac:spMkLst>
            <pc:docMk/>
            <pc:sldMk cId="4250152553" sldId="282"/>
            <ac:spMk id="3" creationId="{97324365-0B94-4411-AE03-A91314B8872D}"/>
          </ac:spMkLst>
        </pc:spChg>
      </pc:sldChg>
      <pc:sldChg chg="modSp">
        <pc:chgData name="Koerner, Jason" userId="737bb6fb-3fb5-4317-82e4-5f9eece67396" providerId="ADAL" clId="{43EDA70B-0910-4DA5-9204-6B775F4DF883}" dt="2025-01-27T18:53:14.932" v="139" actId="1076"/>
        <pc:sldMkLst>
          <pc:docMk/>
          <pc:sldMk cId="3322390705" sldId="284"/>
        </pc:sldMkLst>
        <pc:picChg chg="mod">
          <ac:chgData name="Koerner, Jason" userId="737bb6fb-3fb5-4317-82e4-5f9eece67396" providerId="ADAL" clId="{43EDA70B-0910-4DA5-9204-6B775F4DF883}" dt="2025-01-27T18:53:14.932" v="139" actId="1076"/>
          <ac:picMkLst>
            <pc:docMk/>
            <pc:sldMk cId="3322390705" sldId="284"/>
            <ac:picMk id="5" creationId="{81DE5B9A-2C49-4661-A17D-9F3D4A0B9178}"/>
          </ac:picMkLst>
        </pc:picChg>
      </pc:sldChg>
    </pc:docChg>
  </pc:docChgLst>
  <pc:docChgLst>
    <pc:chgData name="Koerner, Jason" userId="737bb6fb-3fb5-4317-82e4-5f9eece67396" providerId="ADAL" clId="{48818453-C4C6-4000-8F1B-8D65D7B7DE1B}"/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02/11/2025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02/11/2025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02/11/2025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02/11/2025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02/11/2025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02/11/2025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02/11/2025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02/11/2025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02/11/2025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jahng@leonschools.net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koernerj2@leonschools.net" TargetMode="External"/><Relationship Id="rId5" Type="http://schemas.openxmlformats.org/officeDocument/2006/relationships/hyperlink" Target="mailto:sabatellij@leonschools.net" TargetMode="External"/><Relationship Id="rId4" Type="http://schemas.openxmlformats.org/officeDocument/2006/relationships/hyperlink" Target="mailto:rousseaum@leonschools.net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11C2-D421-4ECF-8C82-089A01A136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4674" y="131078"/>
            <a:ext cx="8249329" cy="176151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6596C"/>
                </a:solidFill>
              </a:rPr>
              <a:t>Swift Creek Middle School</a:t>
            </a:r>
            <a:br>
              <a:rPr lang="en-US" dirty="0">
                <a:solidFill>
                  <a:srgbClr val="06596C"/>
                </a:solidFill>
              </a:rPr>
            </a:br>
            <a:r>
              <a:rPr lang="en-US" dirty="0">
                <a:solidFill>
                  <a:srgbClr val="06596C"/>
                </a:solidFill>
              </a:rPr>
              <a:t>Bridge to </a:t>
            </a:r>
            <a:r>
              <a:rPr lang="en-US">
                <a:solidFill>
                  <a:srgbClr val="06596C"/>
                </a:solidFill>
              </a:rPr>
              <a:t>AP Parent Night</a:t>
            </a:r>
            <a:endParaRPr lang="en-US" dirty="0">
              <a:solidFill>
                <a:srgbClr val="06596C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3467ED-F59F-4BE4-9186-4AD7FFABAA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3484" y="1892595"/>
            <a:ext cx="6227645" cy="4667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216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F1E29-F9DB-40A5-A0EA-C843EBFE2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06596C"/>
                </a:solidFill>
              </a:rPr>
              <a:t>Bridge Courses- Science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24365-0B94-4411-AE03-A91314B88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7038"/>
            <a:ext cx="8596668" cy="4948929"/>
          </a:xfrm>
        </p:spPr>
        <p:txBody>
          <a:bodyPr>
            <a:normAutofit/>
          </a:bodyPr>
          <a:lstStyle/>
          <a:p>
            <a:r>
              <a:rPr lang="en-US" sz="2600" dirty="0"/>
              <a:t>6</a:t>
            </a:r>
            <a:r>
              <a:rPr lang="en-US" sz="2600" baseline="30000" dirty="0"/>
              <a:t>th</a:t>
            </a:r>
            <a:r>
              <a:rPr lang="en-US" sz="2600" dirty="0"/>
              <a:t> Grade Bridge Comprehensive Science</a:t>
            </a:r>
          </a:p>
          <a:p>
            <a:pPr lvl="1"/>
            <a:r>
              <a:rPr lang="en-US" sz="2400" dirty="0"/>
              <a:t>All 6</a:t>
            </a:r>
            <a:r>
              <a:rPr lang="en-US" sz="2400" baseline="30000" dirty="0"/>
              <a:t>th</a:t>
            </a:r>
            <a:r>
              <a:rPr lang="en-US" sz="2400" dirty="0"/>
              <a:t> grade standards including energy, forces, motion; weather, climate, and Earth systems; Cell, Cell Theory, Human Body, and Genetics.</a:t>
            </a:r>
          </a:p>
          <a:p>
            <a:pPr lvl="1"/>
            <a:r>
              <a:rPr lang="en-US" sz="2400" dirty="0"/>
              <a:t>Students make more connections to the content.</a:t>
            </a:r>
          </a:p>
          <a:p>
            <a:pPr lvl="1"/>
            <a:r>
              <a:rPr lang="en-US" sz="2400" dirty="0"/>
              <a:t>Assignments more independent and group based inquiry.</a:t>
            </a:r>
          </a:p>
          <a:p>
            <a:pPr lvl="1"/>
            <a:r>
              <a:rPr lang="en-US" sz="2400" dirty="0"/>
              <a:t>Student participate in Science Fair.</a:t>
            </a:r>
          </a:p>
          <a:p>
            <a:pPr lvl="1"/>
            <a:r>
              <a:rPr lang="en-US" sz="2400" dirty="0"/>
              <a:t>Preparing students for high school Earth Space Science Honors and/or Biology Honors in 7</a:t>
            </a:r>
            <a:r>
              <a:rPr lang="en-US" sz="2400" baseline="30000" dirty="0"/>
              <a:t>th</a:t>
            </a:r>
            <a:r>
              <a:rPr lang="en-US" sz="2400" dirty="0"/>
              <a:t> and 8</a:t>
            </a:r>
            <a:r>
              <a:rPr lang="en-US" sz="2400" baseline="30000" dirty="0"/>
              <a:t>th</a:t>
            </a:r>
            <a:r>
              <a:rPr lang="en-US" sz="2400" dirty="0"/>
              <a:t> grade.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marL="457200" lvl="1" indent="0">
              <a:buNone/>
            </a:pPr>
            <a:endParaRPr lang="en-US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F536A3-7AC9-4D31-B518-B99CCE320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5609" y="5394121"/>
            <a:ext cx="1641090" cy="123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109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F1E29-F9DB-40A5-A0EA-C843EBFE2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56238"/>
            <a:ext cx="8945131" cy="13208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06596C"/>
                </a:solidFill>
              </a:rPr>
              <a:t>Bridge Progressions- Social Studies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F536A3-7AC9-4D31-B518-B99CCE320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5609" y="5394121"/>
            <a:ext cx="1641090" cy="1230016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D389658-BD6E-4725-ACA7-7A35C57A56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322487"/>
              </p:ext>
            </p:extLst>
          </p:nvPr>
        </p:nvGraphicFramePr>
        <p:xfrm>
          <a:off x="268448" y="2366270"/>
          <a:ext cx="10922466" cy="18198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14796">
                  <a:extLst>
                    <a:ext uri="{9D8B030D-6E8A-4147-A177-3AD203B41FA5}">
                      <a16:colId xmlns:a16="http://schemas.microsoft.com/office/drawing/2014/main" val="1905627054"/>
                    </a:ext>
                  </a:extLst>
                </a:gridCol>
                <a:gridCol w="3376537">
                  <a:extLst>
                    <a:ext uri="{9D8B030D-6E8A-4147-A177-3AD203B41FA5}">
                      <a16:colId xmlns:a16="http://schemas.microsoft.com/office/drawing/2014/main" val="21833757"/>
                    </a:ext>
                  </a:extLst>
                </a:gridCol>
                <a:gridCol w="3531133">
                  <a:extLst>
                    <a:ext uri="{9D8B030D-6E8A-4147-A177-3AD203B41FA5}">
                      <a16:colId xmlns:a16="http://schemas.microsoft.com/office/drawing/2014/main" val="2012290959"/>
                    </a:ext>
                  </a:extLst>
                </a:gridCol>
              </a:tblGrid>
              <a:tr h="332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6th Grade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7th Grade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8th Grade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875719"/>
                  </a:ext>
                </a:extLst>
              </a:tr>
              <a:tr h="47049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M/J Advanced World History- Bridge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M/J Advanced Civics- Bridge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M/J Advanced US History- Bridge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03802020"/>
                  </a:ext>
                </a:extLst>
              </a:tr>
              <a:tr h="4781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M/J Advanced World History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M/J Advanced Civics</a:t>
                      </a: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M/J Advanced US History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51239984"/>
                  </a:ext>
                </a:extLst>
              </a:tr>
              <a:tr h="427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M/J World History</a:t>
                      </a: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M/J Civics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M/J US History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21467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7982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F1E29-F9DB-40A5-A0EA-C843EBFE2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06596C"/>
                </a:solidFill>
              </a:rPr>
              <a:t>Bridge Courses- Social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24365-0B94-4411-AE03-A91314B88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7038"/>
            <a:ext cx="8596668" cy="4948929"/>
          </a:xfrm>
        </p:spPr>
        <p:txBody>
          <a:bodyPr>
            <a:normAutofit/>
          </a:bodyPr>
          <a:lstStyle/>
          <a:p>
            <a:r>
              <a:rPr lang="en-US" sz="2600" dirty="0"/>
              <a:t>6</a:t>
            </a:r>
            <a:r>
              <a:rPr lang="en-US" sz="2600" baseline="30000" dirty="0"/>
              <a:t>th</a:t>
            </a:r>
            <a:r>
              <a:rPr lang="en-US" sz="2600" dirty="0"/>
              <a:t> Grade Bridge World History</a:t>
            </a:r>
          </a:p>
          <a:p>
            <a:pPr lvl="1"/>
            <a:r>
              <a:rPr lang="en-US" sz="2400" dirty="0"/>
              <a:t>All 6</a:t>
            </a:r>
            <a:r>
              <a:rPr lang="en-US" sz="2400" baseline="30000" dirty="0"/>
              <a:t>th</a:t>
            </a:r>
            <a:r>
              <a:rPr lang="en-US" sz="2400" dirty="0"/>
              <a:t> grade standards including ancient world civilizations with an emphasis on geography, government, economics, religion, and cultures.</a:t>
            </a:r>
          </a:p>
          <a:p>
            <a:pPr lvl="1"/>
            <a:r>
              <a:rPr lang="en-US" sz="2400" dirty="0"/>
              <a:t>Students make more connections to the content.</a:t>
            </a:r>
          </a:p>
          <a:p>
            <a:pPr lvl="1"/>
            <a:r>
              <a:rPr lang="en-US" sz="2400" dirty="0"/>
              <a:t>Participation in the historical process through research, thesis creation, and primary/secondary sources.</a:t>
            </a:r>
          </a:p>
          <a:p>
            <a:pPr lvl="1"/>
            <a:r>
              <a:rPr lang="en-US" sz="2400" dirty="0"/>
              <a:t>Opportunity to participate in History Fair.</a:t>
            </a:r>
          </a:p>
          <a:p>
            <a:pPr lvl="1"/>
            <a:r>
              <a:rPr lang="en-US" sz="2400" dirty="0"/>
              <a:t>Preparing students for high school critical thinking, reasoning, and communication throughout middle school.</a:t>
            </a:r>
          </a:p>
          <a:p>
            <a:pPr lvl="1"/>
            <a:endParaRPr lang="en-US" sz="2400" dirty="0"/>
          </a:p>
          <a:p>
            <a:pPr marL="457200" lvl="1" indent="0">
              <a:buNone/>
            </a:pPr>
            <a:endParaRPr lang="en-US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F536A3-7AC9-4D31-B518-B99CCE320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5609" y="5394121"/>
            <a:ext cx="1641090" cy="123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346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F1E29-F9DB-40A5-A0EA-C843EBFE2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06596C"/>
                </a:solidFill>
              </a:rPr>
              <a:t>Benefits of Bridge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24365-0B94-4411-AE03-A91314B88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7038"/>
            <a:ext cx="8596668" cy="4948929"/>
          </a:xfrm>
        </p:spPr>
        <p:txBody>
          <a:bodyPr>
            <a:normAutofit/>
          </a:bodyPr>
          <a:lstStyle/>
          <a:p>
            <a:r>
              <a:rPr lang="en-US" sz="2600" dirty="0"/>
              <a:t>Advanced coursework with like-minded students.</a:t>
            </a:r>
          </a:p>
          <a:p>
            <a:r>
              <a:rPr lang="en-US" sz="2600" dirty="0"/>
              <a:t>Selection of preferred content areas.</a:t>
            </a:r>
          </a:p>
          <a:p>
            <a:r>
              <a:rPr lang="en-US" sz="2600" dirty="0"/>
              <a:t>Teachers trained to develop critical thinking.</a:t>
            </a:r>
          </a:p>
          <a:p>
            <a:r>
              <a:rPr lang="en-US" sz="2600" dirty="0"/>
              <a:t>Deeper content knowledge in preparation of future advanced coursework, both in middle and high school.</a:t>
            </a:r>
          </a:p>
          <a:p>
            <a:r>
              <a:rPr lang="en-US" sz="2600" dirty="0"/>
              <a:t>Educational opportunities inside and outside of the classroom.</a:t>
            </a:r>
          </a:p>
          <a:p>
            <a:r>
              <a:rPr lang="en-US" sz="2600" dirty="0"/>
              <a:t>8</a:t>
            </a:r>
            <a:r>
              <a:rPr lang="en-US" sz="2600" baseline="30000" dirty="0"/>
              <a:t>th</a:t>
            </a:r>
            <a:r>
              <a:rPr lang="en-US" sz="2600" dirty="0"/>
              <a:t> grade promotion certificate designation/ seal.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endParaRPr lang="en-US" sz="2400" dirty="0"/>
          </a:p>
          <a:p>
            <a:pPr marL="457200" lvl="1" indent="0">
              <a:buNone/>
            </a:pPr>
            <a:endParaRPr lang="en-US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F536A3-7AC9-4D31-B518-B99CCE320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5609" y="5394121"/>
            <a:ext cx="1641090" cy="123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000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F1E29-F9DB-40A5-A0EA-C843EBFE2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06596C"/>
                </a:solidFill>
              </a:rPr>
              <a:t>Supports for Bridge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24365-0B94-4411-AE03-A91314B88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7038"/>
            <a:ext cx="8596668" cy="4948929"/>
          </a:xfrm>
        </p:spPr>
        <p:txBody>
          <a:bodyPr>
            <a:normAutofit/>
          </a:bodyPr>
          <a:lstStyle/>
          <a:p>
            <a:r>
              <a:rPr lang="en-US" sz="2600" dirty="0"/>
              <a:t>Specific curriculum and content experiences to develop an understanding of content area.</a:t>
            </a:r>
          </a:p>
          <a:p>
            <a:r>
              <a:rPr lang="en-US" sz="2600" dirty="0"/>
              <a:t>Communication between content area teachers to develop overarching skills and progressions.</a:t>
            </a:r>
          </a:p>
          <a:p>
            <a:r>
              <a:rPr lang="en-US" sz="2600" dirty="0"/>
              <a:t>Individualized meetings and progression plans with teachers and administration.</a:t>
            </a:r>
          </a:p>
          <a:p>
            <a:r>
              <a:rPr lang="en-US" sz="2600" dirty="0"/>
              <a:t>Tutoring and skill development plans with teachers and older Bridge students.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endParaRPr lang="en-US" sz="2400" dirty="0"/>
          </a:p>
          <a:p>
            <a:pPr marL="457200" lvl="1" indent="0">
              <a:buNone/>
            </a:pPr>
            <a:endParaRPr lang="en-US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F536A3-7AC9-4D31-B518-B99CCE320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5609" y="5394121"/>
            <a:ext cx="1641090" cy="123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460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F1E29-F9DB-40A5-A0EA-C843EBFE2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06596C"/>
                </a:solidFill>
              </a:rPr>
              <a:t>Clubs and Electives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24365-0B94-4411-AE03-A91314B88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7038"/>
            <a:ext cx="8596668" cy="494892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lvl="1"/>
            <a:endParaRPr lang="en-US" sz="2400" dirty="0"/>
          </a:p>
          <a:p>
            <a:pPr marL="457200" lvl="1" indent="0">
              <a:buNone/>
            </a:pPr>
            <a:endParaRPr lang="en-US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F536A3-7AC9-4D31-B518-B99CCE320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5609" y="5394121"/>
            <a:ext cx="1641090" cy="1230016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E0BA952-D9DF-46A2-8CEB-13236FE123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556013"/>
              </p:ext>
            </p:extLst>
          </p:nvPr>
        </p:nvGraphicFramePr>
        <p:xfrm>
          <a:off x="911668" y="975177"/>
          <a:ext cx="8128000" cy="564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48451414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258305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Clubs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Electives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681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Black History Brain Bowl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64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Brain Bowl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969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Chorus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14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Career/ Technology Education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408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Debate/ Speech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Culinary Arts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426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Industry Certifications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072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LEGO Robotics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Forensics/ STEM 1/ STEM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406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Math Competitions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Guitar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706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National Junior Honor Society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Math Competition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612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Science Olympiad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Orchestra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686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Spanish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068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Spelling Bee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SGA/Leadership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930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Student Government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High School Spanish 1 and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299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Theatre/ Musical Theatre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364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96969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F1E29-F9DB-40A5-A0EA-C843EBFE2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06596C"/>
                </a:solidFill>
              </a:rPr>
              <a:t>What’s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24365-0B94-4411-AE03-A91314B88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7038"/>
            <a:ext cx="8596668" cy="4948929"/>
          </a:xfrm>
        </p:spPr>
        <p:txBody>
          <a:bodyPr>
            <a:normAutofit/>
          </a:bodyPr>
          <a:lstStyle/>
          <a:p>
            <a:r>
              <a:rPr lang="en-US" sz="2600" dirty="0"/>
              <a:t>Students may participate in Bridge in 3 ways.</a:t>
            </a:r>
          </a:p>
          <a:p>
            <a:pPr lvl="1"/>
            <a:r>
              <a:rPr lang="en-US" sz="2400" dirty="0"/>
              <a:t>English/ Social Studies</a:t>
            </a:r>
          </a:p>
          <a:p>
            <a:pPr lvl="1"/>
            <a:r>
              <a:rPr lang="en-US" sz="2400" dirty="0"/>
              <a:t>Math/ Science</a:t>
            </a:r>
          </a:p>
          <a:p>
            <a:pPr lvl="1"/>
            <a:r>
              <a:rPr lang="en-US" sz="2400" dirty="0"/>
              <a:t>All 4 Core</a:t>
            </a:r>
          </a:p>
          <a:p>
            <a:r>
              <a:rPr lang="en-US" sz="2600" dirty="0"/>
              <a:t>Students who scored a level 4 or 5 on FAST are encouraged to enroll in Bridge courses.</a:t>
            </a:r>
          </a:p>
          <a:p>
            <a:r>
              <a:rPr lang="en-US" sz="2600" dirty="0"/>
              <a:t>Students who earned below a 3 on FAST may request Bridge courses.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endParaRPr lang="en-US" sz="2400" dirty="0"/>
          </a:p>
          <a:p>
            <a:pPr marL="457200" lvl="1" indent="0">
              <a:buNone/>
            </a:pPr>
            <a:endParaRPr lang="en-US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F536A3-7AC9-4D31-B518-B99CCE320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5609" y="5394121"/>
            <a:ext cx="1641090" cy="123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10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F1E29-F9DB-40A5-A0EA-C843EBFE2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06596C"/>
                </a:solidFill>
              </a:rPr>
              <a:t>What’s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24365-0B94-4411-AE03-A91314B88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7038"/>
            <a:ext cx="8596668" cy="4948929"/>
          </a:xfrm>
        </p:spPr>
        <p:txBody>
          <a:bodyPr>
            <a:normAutofit/>
          </a:bodyPr>
          <a:lstStyle/>
          <a:p>
            <a:r>
              <a:rPr lang="en-US" sz="2600" dirty="0"/>
              <a:t>Swift Creek will meet with zoned elementary students at their elementary school.</a:t>
            </a:r>
          </a:p>
          <a:p>
            <a:pPr lvl="1"/>
            <a:r>
              <a:rPr lang="en-US" sz="2400" dirty="0"/>
              <a:t>Buck Lake 3/21</a:t>
            </a:r>
          </a:p>
          <a:p>
            <a:pPr lvl="1"/>
            <a:r>
              <a:rPr lang="en-US" sz="2400" dirty="0" err="1"/>
              <a:t>Chaires</a:t>
            </a:r>
            <a:r>
              <a:rPr lang="en-US" sz="2400" dirty="0"/>
              <a:t> 3/21</a:t>
            </a:r>
          </a:p>
          <a:p>
            <a:pPr lvl="1"/>
            <a:r>
              <a:rPr lang="en-US" sz="2400" dirty="0"/>
              <a:t>WT Moore- TBA</a:t>
            </a:r>
          </a:p>
          <a:p>
            <a:r>
              <a:rPr lang="en-US" sz="2600" dirty="0"/>
              <a:t>Course registration will occur in paper form.</a:t>
            </a:r>
          </a:p>
          <a:p>
            <a:r>
              <a:rPr lang="en-US" sz="2600" dirty="0"/>
              <a:t>Buck Lake, Chaires, WT Moore students will visit Swift Creek in May.</a:t>
            </a:r>
          </a:p>
          <a:p>
            <a:r>
              <a:rPr lang="en-US" sz="2600" dirty="0"/>
              <a:t>6</a:t>
            </a:r>
            <a:r>
              <a:rPr lang="en-US" sz="2600" baseline="30000" dirty="0"/>
              <a:t>th</a:t>
            </a:r>
            <a:r>
              <a:rPr lang="en-US" sz="2600" dirty="0"/>
              <a:t> grade introduction camp 7/21-7/24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endParaRPr lang="en-US" sz="2400" dirty="0"/>
          </a:p>
          <a:p>
            <a:pPr marL="457200" lvl="1" indent="0">
              <a:buNone/>
            </a:pPr>
            <a:endParaRPr lang="en-US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F536A3-7AC9-4D31-B518-B99CCE320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5609" y="5394121"/>
            <a:ext cx="1641090" cy="123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1525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C519BD5-E8AA-4DFD-8D55-F539964FD3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578" y="446975"/>
            <a:ext cx="9544050" cy="61150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BBAE4FF-B0D3-49B9-9BE7-7DD6B43DA7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5609" y="5394121"/>
            <a:ext cx="1641090" cy="123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751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1DE5B9A-2C49-4661-A17D-9F3D4A0B9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301" y="400050"/>
            <a:ext cx="7734300" cy="6057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B709BE0-9AB5-4B1A-A731-08A0C46ABC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5609" y="5394121"/>
            <a:ext cx="1641090" cy="123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390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F1E29-F9DB-40A5-A0EA-C843EBFE2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06596C"/>
                </a:solidFill>
              </a:rPr>
              <a:t>What is Bridge to AP?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24365-0B94-4411-AE03-A91314B88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7038"/>
            <a:ext cx="8596668" cy="4948929"/>
          </a:xfrm>
        </p:spPr>
        <p:txBody>
          <a:bodyPr>
            <a:normAutofit/>
          </a:bodyPr>
          <a:lstStyle/>
          <a:p>
            <a:r>
              <a:rPr lang="en-US" sz="2600" dirty="0"/>
              <a:t>Advanced Placement (AP)</a:t>
            </a:r>
          </a:p>
          <a:p>
            <a:pPr lvl="1"/>
            <a:r>
              <a:rPr lang="en-US" sz="2400" dirty="0"/>
              <a:t>Advanced high school coursework for potential college credit.</a:t>
            </a:r>
          </a:p>
          <a:p>
            <a:pPr lvl="1"/>
            <a:r>
              <a:rPr lang="en-US" sz="2400" dirty="0"/>
              <a:t>Flexible curriculum with over 37 course offerings.</a:t>
            </a:r>
          </a:p>
          <a:p>
            <a:pPr lvl="1"/>
            <a:r>
              <a:rPr lang="en-US" sz="2600" dirty="0"/>
              <a:t>Offered at all 5 area public high schools.</a:t>
            </a:r>
          </a:p>
          <a:p>
            <a:pPr lvl="1"/>
            <a:r>
              <a:rPr lang="en-US" sz="2600" dirty="0"/>
              <a:t>Builds study skills and higher order thinking.</a:t>
            </a:r>
          </a:p>
          <a:p>
            <a:pPr lvl="2"/>
            <a:r>
              <a:rPr lang="en-US" sz="2400" dirty="0"/>
              <a:t>33% of students who attend college graduate.</a:t>
            </a:r>
          </a:p>
          <a:p>
            <a:pPr lvl="2"/>
            <a:r>
              <a:rPr lang="en-US" sz="2400" dirty="0"/>
              <a:t>76% of students who take 2 or more AP courses graduate.</a:t>
            </a:r>
          </a:p>
          <a:p>
            <a:pPr lvl="1"/>
            <a:r>
              <a:rPr lang="en-US" sz="2600" dirty="0"/>
              <a:t>Develops transcripts for college admissions.</a:t>
            </a:r>
          </a:p>
          <a:p>
            <a:pPr marL="457200" lvl="1" indent="0">
              <a:buNone/>
            </a:pPr>
            <a:endParaRPr lang="en-US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F536A3-7AC9-4D31-B518-B99CCE320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5609" y="5394121"/>
            <a:ext cx="1641090" cy="123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390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0E19152-716C-4FD1-ADDC-21362CA46C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74" y="746620"/>
            <a:ext cx="11653321" cy="52766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BDC4FBC-6387-4D57-BA4C-E0F57CC3D9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5609" y="5394121"/>
            <a:ext cx="1641090" cy="123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511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9574A54-4CD8-4F76-A96B-0EC73F351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76" y="1015068"/>
            <a:ext cx="11811981" cy="481528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2D3176-16CF-4C62-9D59-DF6AF04393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5609" y="5394121"/>
            <a:ext cx="1641090" cy="123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156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D052555-E949-42AC-9FFE-C29EF3A622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137" y="113165"/>
            <a:ext cx="9171725" cy="663167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765C730-B96B-46B9-9F3C-85282C1917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5609" y="5394121"/>
            <a:ext cx="1641090" cy="123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0595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11C2-D421-4ECF-8C82-089A01A136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4674" y="131078"/>
            <a:ext cx="8249329" cy="109689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6596C"/>
                </a:solidFill>
              </a:rPr>
              <a:t>Questions?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3467ED-F59F-4BE4-9186-4AD7FFABAA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305" y="1227977"/>
            <a:ext cx="5323457" cy="39899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447942F-D117-43B5-B82F-5D54C3D08437}"/>
              </a:ext>
            </a:extLst>
          </p:cNvPr>
          <p:cNvSpPr txBox="1"/>
          <p:nvPr/>
        </p:nvSpPr>
        <p:spPr>
          <a:xfrm>
            <a:off x="1650457" y="5355524"/>
            <a:ext cx="725115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Garrett Jahn- Assistant Principal, Curriculum </a:t>
            </a:r>
            <a:r>
              <a:rPr lang="en-US" dirty="0">
                <a:hlinkClick r:id="rId3"/>
              </a:rPr>
              <a:t>jahng@leonschools.net</a:t>
            </a:r>
            <a:endParaRPr lang="en-US" dirty="0"/>
          </a:p>
          <a:p>
            <a:r>
              <a:rPr lang="en-US" dirty="0"/>
              <a:t>Matt Rousseau- Bridge Coordinator </a:t>
            </a:r>
            <a:r>
              <a:rPr lang="en-US" dirty="0">
                <a:hlinkClick r:id="rId4"/>
              </a:rPr>
              <a:t>rousseaum@leonschools.net</a:t>
            </a:r>
            <a:endParaRPr lang="en-US" dirty="0"/>
          </a:p>
          <a:p>
            <a:r>
              <a:rPr lang="en-US" dirty="0"/>
              <a:t>Jenn Sabatelli- Bridge Coordinator </a:t>
            </a:r>
            <a:r>
              <a:rPr lang="en-US" dirty="0">
                <a:hlinkClick r:id="rId5"/>
              </a:rPr>
              <a:t>sabatellij@leonschools.net</a:t>
            </a:r>
            <a:endParaRPr lang="en-US" dirty="0"/>
          </a:p>
          <a:p>
            <a:r>
              <a:rPr lang="en-US" dirty="0"/>
              <a:t>Jason Koerner- Principal </a:t>
            </a:r>
            <a:r>
              <a:rPr lang="en-US" dirty="0">
                <a:hlinkClick r:id="rId6"/>
              </a:rPr>
              <a:t>koernerj2@leonschools.net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661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F1E29-F9DB-40A5-A0EA-C843EBFE2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06596C"/>
                </a:solidFill>
              </a:rPr>
              <a:t>What is Bridge to AP?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24365-0B94-4411-AE03-A91314B88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7038"/>
            <a:ext cx="8596668" cy="4948929"/>
          </a:xfrm>
        </p:spPr>
        <p:txBody>
          <a:bodyPr>
            <a:normAutofit lnSpcReduction="10000"/>
          </a:bodyPr>
          <a:lstStyle/>
          <a:p>
            <a:r>
              <a:rPr lang="en-US" sz="2600" dirty="0"/>
              <a:t>Bridge to AP Program</a:t>
            </a:r>
          </a:p>
          <a:p>
            <a:pPr lvl="1"/>
            <a:r>
              <a:rPr lang="en-US" sz="2400" dirty="0"/>
              <a:t>Advanced coursework in specific content areas to provide high school opportunities in middle school.</a:t>
            </a:r>
          </a:p>
          <a:p>
            <a:pPr lvl="1"/>
            <a:r>
              <a:rPr lang="en-US" sz="2600" dirty="0"/>
              <a:t>Develops study skills and higher order thinking in a supportive environment.</a:t>
            </a:r>
          </a:p>
          <a:p>
            <a:pPr lvl="1"/>
            <a:r>
              <a:rPr lang="en-US" sz="2600" dirty="0"/>
              <a:t>Provides “Stretch” opportunities inside and outside of the classroom to enrich student learning.</a:t>
            </a:r>
          </a:p>
          <a:p>
            <a:pPr lvl="1"/>
            <a:r>
              <a:rPr lang="en-US" sz="2600" dirty="0"/>
              <a:t>Creates an environment of deeper learning in specific content areas of interest.</a:t>
            </a:r>
          </a:p>
          <a:p>
            <a:pPr lvl="1"/>
            <a:r>
              <a:rPr lang="en-US" sz="2600" dirty="0"/>
              <a:t>Supports students attempting to challenge themselves in advanced coursework.</a:t>
            </a:r>
          </a:p>
          <a:p>
            <a:pPr marL="457200" lvl="1" indent="0">
              <a:buNone/>
            </a:pPr>
            <a:endParaRPr lang="en-US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F536A3-7AC9-4D31-B518-B99CCE320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5609" y="5394121"/>
            <a:ext cx="1641090" cy="123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828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F1E29-F9DB-40A5-A0EA-C843EBFE2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06596C"/>
                </a:solidFill>
              </a:rPr>
              <a:t>What is Bridge to AP?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24365-0B94-4411-AE03-A91314B88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7038"/>
            <a:ext cx="8596668" cy="4948929"/>
          </a:xfrm>
        </p:spPr>
        <p:txBody>
          <a:bodyPr>
            <a:normAutofit/>
          </a:bodyPr>
          <a:lstStyle/>
          <a:p>
            <a:r>
              <a:rPr lang="en-US" sz="2600" dirty="0"/>
              <a:t>Advanced classes is English, Math, Science, Social Studies, and Electives.</a:t>
            </a:r>
          </a:p>
          <a:p>
            <a:r>
              <a:rPr lang="en-US" sz="2600" dirty="0"/>
              <a:t>Designated classes with other Bridge students.</a:t>
            </a:r>
          </a:p>
          <a:p>
            <a:r>
              <a:rPr lang="en-US" sz="2600" dirty="0"/>
              <a:t>Guest speakers, assemblies, and field trips to support advanced content.</a:t>
            </a:r>
          </a:p>
          <a:p>
            <a:r>
              <a:rPr lang="en-US" sz="2600" dirty="0"/>
              <a:t>“Stretch” activities and assignments.</a:t>
            </a:r>
          </a:p>
          <a:p>
            <a:r>
              <a:rPr lang="en-US" sz="2600" dirty="0"/>
              <a:t>Support systems (Tutoring, One on one conferences, course progression discussions) to help develop skills.</a:t>
            </a:r>
          </a:p>
          <a:p>
            <a:r>
              <a:rPr lang="en-US" sz="2600" dirty="0"/>
              <a:t>Can be taken in pairs- ELA/SS, Math Science, or all 4</a:t>
            </a:r>
          </a:p>
          <a:p>
            <a:pPr marL="457200" lvl="1" indent="0">
              <a:buNone/>
            </a:pPr>
            <a:endParaRPr lang="en-US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F536A3-7AC9-4D31-B518-B99CCE320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5609" y="5394121"/>
            <a:ext cx="1641090" cy="123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92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F1E29-F9DB-40A5-A0EA-C843EBFE2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06596C"/>
                </a:solidFill>
              </a:rPr>
              <a:t>Bridge Progressions- English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4CC37CD-7114-4CF5-989A-477E56F29D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3820960"/>
              </p:ext>
            </p:extLst>
          </p:nvPr>
        </p:nvGraphicFramePr>
        <p:xfrm>
          <a:off x="276836" y="2466939"/>
          <a:ext cx="11056691" cy="1734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91149">
                  <a:extLst>
                    <a:ext uri="{9D8B030D-6E8A-4147-A177-3AD203B41FA5}">
                      <a16:colId xmlns:a16="http://schemas.microsoft.com/office/drawing/2014/main" val="1558904760"/>
                    </a:ext>
                  </a:extLst>
                </a:gridCol>
                <a:gridCol w="3513976">
                  <a:extLst>
                    <a:ext uri="{9D8B030D-6E8A-4147-A177-3AD203B41FA5}">
                      <a16:colId xmlns:a16="http://schemas.microsoft.com/office/drawing/2014/main" val="2600662377"/>
                    </a:ext>
                  </a:extLst>
                </a:gridCol>
                <a:gridCol w="4051566">
                  <a:extLst>
                    <a:ext uri="{9D8B030D-6E8A-4147-A177-3AD203B41FA5}">
                      <a16:colId xmlns:a16="http://schemas.microsoft.com/office/drawing/2014/main" val="1080800451"/>
                    </a:ext>
                  </a:extLst>
                </a:gridCol>
              </a:tblGrid>
              <a:tr h="3949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6th Grade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071" marR="16071" marT="160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  <a:latin typeface="+mn-lt"/>
                        </a:rPr>
                        <a:t>7th Grade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071" marR="16071" marT="160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8th Grade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071" marR="16071" marT="160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6229198"/>
                  </a:ext>
                </a:extLst>
              </a:tr>
              <a:tr h="409852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M/J Lang Arts 1 Advanced- Bridge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071" marR="16071" marT="160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M/J Lang Arts 2 Advanced- Bridge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071" marR="16071" marT="160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M/J Language Arts 3 Advanced- Bridge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071" marR="16071" marT="160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031321"/>
                  </a:ext>
                </a:extLst>
              </a:tr>
              <a:tr h="4869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M/J Lang Arts 1 Advanced</a:t>
                      </a:r>
                    </a:p>
                  </a:txBody>
                  <a:tcPr marL="16071" marR="16071" marT="160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M/J Lang Arts 2 Advanced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071" marR="16071" marT="160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M/J Language Arts 3 Advanced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071" marR="16071" marT="160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0230890"/>
                  </a:ext>
                </a:extLst>
              </a:tr>
              <a:tr h="3949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M/J Language Arts 1</a:t>
                      </a:r>
                    </a:p>
                  </a:txBody>
                  <a:tcPr marL="16071" marR="16071" marT="160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M/J Language Arts 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071" marR="16071" marT="160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M/J Language Arts 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071" marR="16071" marT="1607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133931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64F536A3-7AC9-4D31-B518-B99CCE320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5609" y="5394121"/>
            <a:ext cx="1641090" cy="123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409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F1E29-F9DB-40A5-A0EA-C843EBFE2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06596C"/>
                </a:solidFill>
              </a:rPr>
              <a:t>Bridge Courses- English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24365-0B94-4411-AE03-A91314B88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7038"/>
            <a:ext cx="8596668" cy="4948929"/>
          </a:xfrm>
        </p:spPr>
        <p:txBody>
          <a:bodyPr>
            <a:normAutofit/>
          </a:bodyPr>
          <a:lstStyle/>
          <a:p>
            <a:r>
              <a:rPr lang="en-US" sz="2600" dirty="0"/>
              <a:t>6</a:t>
            </a:r>
            <a:r>
              <a:rPr lang="en-US" sz="2600" baseline="30000" dirty="0"/>
              <a:t>th</a:t>
            </a:r>
            <a:r>
              <a:rPr lang="en-US" sz="2600" dirty="0"/>
              <a:t> Grade Bridge English/ Language Arts</a:t>
            </a:r>
          </a:p>
          <a:p>
            <a:pPr lvl="1"/>
            <a:r>
              <a:rPr lang="en-US" sz="2400" dirty="0"/>
              <a:t>All 6</a:t>
            </a:r>
            <a:r>
              <a:rPr lang="en-US" sz="2400" baseline="30000" dirty="0"/>
              <a:t>th</a:t>
            </a:r>
            <a:r>
              <a:rPr lang="en-US" sz="2400" dirty="0"/>
              <a:t> grade standards.</a:t>
            </a:r>
          </a:p>
          <a:p>
            <a:pPr lvl="1"/>
            <a:r>
              <a:rPr lang="en-US" sz="2400" dirty="0"/>
              <a:t>Novels, independent reading, and projects to promote critical thinking and reasoning to analyze complex texts.</a:t>
            </a:r>
          </a:p>
          <a:p>
            <a:pPr lvl="1"/>
            <a:r>
              <a:rPr lang="en-US" sz="2400" dirty="0"/>
              <a:t>Increased text-based, expository, and persuasive writing with an emphasis on counterarguments.</a:t>
            </a:r>
          </a:p>
          <a:p>
            <a:pPr lvl="1"/>
            <a:r>
              <a:rPr lang="en-US" sz="2400" dirty="0"/>
              <a:t>Preparing students for high school critical thinking, reasoning, and communication throughout middle school.</a:t>
            </a:r>
          </a:p>
          <a:p>
            <a:pPr marL="457200" lvl="1" indent="0">
              <a:buNone/>
            </a:pPr>
            <a:endParaRPr lang="en-US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F536A3-7AC9-4D31-B518-B99CCE320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5609" y="5394121"/>
            <a:ext cx="1641090" cy="123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824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F1E29-F9DB-40A5-A0EA-C843EBFE2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06596C"/>
                </a:solidFill>
              </a:rPr>
              <a:t>Bridge Progressions- Math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F536A3-7AC9-4D31-B518-B99CCE320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5609" y="5394121"/>
            <a:ext cx="1641090" cy="1230016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825157D-7671-46D0-8328-FC1ABD686B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855987"/>
              </p:ext>
            </p:extLst>
          </p:nvPr>
        </p:nvGraphicFramePr>
        <p:xfrm>
          <a:off x="268448" y="2366270"/>
          <a:ext cx="10922466" cy="18198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14796">
                  <a:extLst>
                    <a:ext uri="{9D8B030D-6E8A-4147-A177-3AD203B41FA5}">
                      <a16:colId xmlns:a16="http://schemas.microsoft.com/office/drawing/2014/main" val="1905627054"/>
                    </a:ext>
                  </a:extLst>
                </a:gridCol>
                <a:gridCol w="3376537">
                  <a:extLst>
                    <a:ext uri="{9D8B030D-6E8A-4147-A177-3AD203B41FA5}">
                      <a16:colId xmlns:a16="http://schemas.microsoft.com/office/drawing/2014/main" val="21833757"/>
                    </a:ext>
                  </a:extLst>
                </a:gridCol>
                <a:gridCol w="3531133">
                  <a:extLst>
                    <a:ext uri="{9D8B030D-6E8A-4147-A177-3AD203B41FA5}">
                      <a16:colId xmlns:a16="http://schemas.microsoft.com/office/drawing/2014/main" val="2012290959"/>
                    </a:ext>
                  </a:extLst>
                </a:gridCol>
              </a:tblGrid>
              <a:tr h="332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6th Grade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7th Grade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8th Grade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875719"/>
                  </a:ext>
                </a:extLst>
              </a:tr>
              <a:tr h="47049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M/J Accelerated Math Grade 6- Bridge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High School Algebra 1 Honors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High School Geometry Honors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03802020"/>
                  </a:ext>
                </a:extLst>
              </a:tr>
              <a:tr h="4781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M/J Accelerated Math Grade 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M/J Accelerated Math Grade 7</a:t>
                      </a: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High School Algebra 1 Honors</a:t>
                      </a: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51239984"/>
                  </a:ext>
                </a:extLst>
              </a:tr>
              <a:tr h="427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M/J Grade 6 Math</a:t>
                      </a: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M/J Grade 7 Math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M/J Grade 8 Pre-Algebra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21467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2884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F1E29-F9DB-40A5-A0EA-C843EBFE2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06596C"/>
                </a:solidFill>
              </a:rPr>
              <a:t>Bridge Courses- Math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24365-0B94-4411-AE03-A91314B88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7038"/>
            <a:ext cx="8596668" cy="4948929"/>
          </a:xfrm>
        </p:spPr>
        <p:txBody>
          <a:bodyPr>
            <a:normAutofit/>
          </a:bodyPr>
          <a:lstStyle/>
          <a:p>
            <a:r>
              <a:rPr lang="en-US" sz="2600" dirty="0"/>
              <a:t>6</a:t>
            </a:r>
            <a:r>
              <a:rPr lang="en-US" sz="2600" baseline="30000" dirty="0"/>
              <a:t>th</a:t>
            </a:r>
            <a:r>
              <a:rPr lang="en-US" sz="2600" dirty="0"/>
              <a:t> Grade Bridge Math</a:t>
            </a:r>
          </a:p>
          <a:p>
            <a:pPr lvl="1"/>
            <a:r>
              <a:rPr lang="en-US" sz="2400" dirty="0"/>
              <a:t>All 6</a:t>
            </a:r>
            <a:r>
              <a:rPr lang="en-US" sz="2400" baseline="30000" dirty="0"/>
              <a:t>th</a:t>
            </a:r>
            <a:r>
              <a:rPr lang="en-US" sz="2400" dirty="0"/>
              <a:t> grade standards.</a:t>
            </a:r>
          </a:p>
          <a:p>
            <a:pPr lvl="1"/>
            <a:r>
              <a:rPr lang="en-US" sz="2400" dirty="0"/>
              <a:t>Some 7</a:t>
            </a:r>
            <a:r>
              <a:rPr lang="en-US" sz="2400" baseline="30000" dirty="0"/>
              <a:t>th</a:t>
            </a:r>
            <a:r>
              <a:rPr lang="en-US" sz="2400" dirty="0"/>
              <a:t> grade standards in Pre-Algebra.</a:t>
            </a:r>
          </a:p>
          <a:p>
            <a:pPr lvl="1"/>
            <a:r>
              <a:rPr lang="en-US" sz="2400" dirty="0"/>
              <a:t>Pacing, rigor, and collaboration increase in 6</a:t>
            </a:r>
            <a:r>
              <a:rPr lang="en-US" sz="2400" baseline="30000" dirty="0"/>
              <a:t>th</a:t>
            </a:r>
            <a:r>
              <a:rPr lang="en-US" sz="2400" dirty="0"/>
              <a:t> grade Bridge Math.</a:t>
            </a:r>
          </a:p>
          <a:p>
            <a:pPr lvl="1"/>
            <a:r>
              <a:rPr lang="en-US" sz="2400" dirty="0"/>
              <a:t>Preparing students for high school Algebra 1 Honors and/or Geometry in 7</a:t>
            </a:r>
            <a:r>
              <a:rPr lang="en-US" sz="2400" baseline="30000" dirty="0"/>
              <a:t>th</a:t>
            </a:r>
            <a:r>
              <a:rPr lang="en-US" sz="2400" dirty="0"/>
              <a:t> and 8</a:t>
            </a:r>
            <a:r>
              <a:rPr lang="en-US" sz="2400" baseline="30000" dirty="0"/>
              <a:t>th</a:t>
            </a:r>
            <a:r>
              <a:rPr lang="en-US" sz="2400" dirty="0"/>
              <a:t> grade.</a:t>
            </a:r>
          </a:p>
          <a:p>
            <a:pPr marL="457200" lvl="1" indent="0">
              <a:buNone/>
            </a:pPr>
            <a:endParaRPr lang="en-US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F536A3-7AC9-4D31-B518-B99CCE320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5609" y="5394121"/>
            <a:ext cx="1641090" cy="123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839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F1E29-F9DB-40A5-A0EA-C843EBFE2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06596C"/>
                </a:solidFill>
              </a:rPr>
              <a:t>Bridge Progressions- Science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F536A3-7AC9-4D31-B518-B99CCE320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5609" y="5394121"/>
            <a:ext cx="1641090" cy="1230016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0A67F38-F091-43E1-BD0E-431197C6C3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770251"/>
              </p:ext>
            </p:extLst>
          </p:nvPr>
        </p:nvGraphicFramePr>
        <p:xfrm>
          <a:off x="268448" y="2366270"/>
          <a:ext cx="10922466" cy="18198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14796">
                  <a:extLst>
                    <a:ext uri="{9D8B030D-6E8A-4147-A177-3AD203B41FA5}">
                      <a16:colId xmlns:a16="http://schemas.microsoft.com/office/drawing/2014/main" val="1905627054"/>
                    </a:ext>
                  </a:extLst>
                </a:gridCol>
                <a:gridCol w="3376537">
                  <a:extLst>
                    <a:ext uri="{9D8B030D-6E8A-4147-A177-3AD203B41FA5}">
                      <a16:colId xmlns:a16="http://schemas.microsoft.com/office/drawing/2014/main" val="21833757"/>
                    </a:ext>
                  </a:extLst>
                </a:gridCol>
                <a:gridCol w="3531133">
                  <a:extLst>
                    <a:ext uri="{9D8B030D-6E8A-4147-A177-3AD203B41FA5}">
                      <a16:colId xmlns:a16="http://schemas.microsoft.com/office/drawing/2014/main" val="2012290959"/>
                    </a:ext>
                  </a:extLst>
                </a:gridCol>
              </a:tblGrid>
              <a:tr h="332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6th Grade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7th Grade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+mn-lt"/>
                        </a:rPr>
                        <a:t>8th Grade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875719"/>
                  </a:ext>
                </a:extLst>
              </a:tr>
              <a:tr h="47049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M/J Advanced Comp Sci 1- Bridge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High School E/S Science Honors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High School Biology Honors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03802020"/>
                  </a:ext>
                </a:extLst>
              </a:tr>
              <a:tr h="47817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M/J Advanced Comp Sci 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M/J Advanced Comp Sci 2</a:t>
                      </a: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High School E/S Science Honors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51239984"/>
                  </a:ext>
                </a:extLst>
              </a:tr>
              <a:tr h="427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M/J Comp Sci 1</a:t>
                      </a: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M/J Comp Sci 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M/J Comp Sci 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6609" marR="16609" marT="166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21467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0447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2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17948F"/>
      </a:accent1>
      <a:accent2>
        <a:srgbClr val="00677F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45d3605-0c3c-4f7a-a04d-165abc28eab9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BA1142457F4A40AC219E7631762D8A" ma:contentTypeVersion="20" ma:contentTypeDescription="Create a new document." ma:contentTypeScope="" ma:versionID="54b710415f6a857e38d0772a810d27dc">
  <xsd:schema xmlns:xsd="http://www.w3.org/2001/XMLSchema" xmlns:xs="http://www.w3.org/2001/XMLSchema" xmlns:p="http://schemas.microsoft.com/office/2006/metadata/properties" xmlns:ns1="http://schemas.microsoft.com/sharepoint/v3" xmlns:ns3="c45d3605-0c3c-4f7a-a04d-165abc28eab9" xmlns:ns4="735407e0-be3b-48f9-807d-b470f8b07c71" targetNamespace="http://schemas.microsoft.com/office/2006/metadata/properties" ma:root="true" ma:fieldsID="83a7cf1b0f3bc498fa1d0027690d34b3" ns1:_="" ns3:_="" ns4:_="">
    <xsd:import namespace="http://schemas.microsoft.com/sharepoint/v3"/>
    <xsd:import namespace="c45d3605-0c3c-4f7a-a04d-165abc28eab9"/>
    <xsd:import namespace="735407e0-be3b-48f9-807d-b470f8b07c7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1:_ip_UnifiedCompliancePolicyProperties" minOccurs="0"/>
                <xsd:element ref="ns1:_ip_UnifiedCompliancePolicyUIActio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5d3605-0c3c-4f7a-a04d-165abc28ea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5" nillable="true" ma:displayName="_activity" ma:hidden="true" ma:internalName="_activity">
      <xsd:simpleType>
        <xsd:restriction base="dms:Note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7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5407e0-be3b-48f9-807d-b470f8b07c7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BC50A9-7A5D-4F97-B09F-702498F5D68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489805-A2C0-4E9D-B309-E7FB2BF34444}">
  <ds:schemaRefs>
    <ds:schemaRef ds:uri="735407e0-be3b-48f9-807d-b470f8b07c71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c45d3605-0c3c-4f7a-a04d-165abc28eab9"/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6EDC99D-2720-4919-94B3-18C8C1A392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45d3605-0c3c-4f7a-a04d-165abc28eab9"/>
    <ds:schemaRef ds:uri="735407e0-be3b-48f9-807d-b470f8b07c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9002</TotalTime>
  <Words>1096</Words>
  <Application>Microsoft Office PowerPoint</Application>
  <PresentationFormat>Widescreen</PresentationFormat>
  <Paragraphs>171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Trebuchet MS</vt:lpstr>
      <vt:lpstr>Wingdings 3</vt:lpstr>
      <vt:lpstr>Facet</vt:lpstr>
      <vt:lpstr>Swift Creek Middle School Bridge to AP Parent Night</vt:lpstr>
      <vt:lpstr>What is Bridge to AP?</vt:lpstr>
      <vt:lpstr>What is Bridge to AP?</vt:lpstr>
      <vt:lpstr>What is Bridge to AP?</vt:lpstr>
      <vt:lpstr>Bridge Progressions- English</vt:lpstr>
      <vt:lpstr>Bridge Courses- English</vt:lpstr>
      <vt:lpstr>Bridge Progressions- Math</vt:lpstr>
      <vt:lpstr>Bridge Courses- Math</vt:lpstr>
      <vt:lpstr>Bridge Progressions- Science</vt:lpstr>
      <vt:lpstr>Bridge Courses- Science</vt:lpstr>
      <vt:lpstr>Bridge Progressions- Social Studies</vt:lpstr>
      <vt:lpstr>Bridge Courses- Social Studies</vt:lpstr>
      <vt:lpstr>Benefits of Bridge</vt:lpstr>
      <vt:lpstr>Supports for Bridge</vt:lpstr>
      <vt:lpstr>Clubs and Electives</vt:lpstr>
      <vt:lpstr>What’s Next?</vt:lpstr>
      <vt:lpstr>What’s Next?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Swift Creek Middle School</dc:title>
  <dc:creator>Koerner, Jason</dc:creator>
  <cp:lastModifiedBy>Koerner, Jason</cp:lastModifiedBy>
  <cp:revision>32</cp:revision>
  <dcterms:created xsi:type="dcterms:W3CDTF">2022-07-26T15:33:58Z</dcterms:created>
  <dcterms:modified xsi:type="dcterms:W3CDTF">2025-02-11T19:19:48Z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0x010100DFBA1142457F4A40AC219E7631762D8A</vt:lpwstr>
  </property>
</Properties>
</file>